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708" y="-46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261EDD-75F1-4E1A-B99B-E094E44250F4}" type="datetimeFigureOut">
              <a:rPr kumimoji="1" lang="ja-JP" altLang="en-US" smtClean="0"/>
              <a:t>2017/10/19</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8E013-ED0A-426A-8FC5-A4F0F600320A}" type="slidenum">
              <a:rPr kumimoji="1" lang="ja-JP" altLang="en-US" smtClean="0"/>
              <a:t>‹#›</a:t>
            </a:fld>
            <a:endParaRPr kumimoji="1" lang="ja-JP" altLang="en-US"/>
          </a:p>
        </p:txBody>
      </p:sp>
    </p:spTree>
    <p:extLst>
      <p:ext uri="{BB962C8B-B14F-4D97-AF65-F5344CB8AC3E}">
        <p14:creationId xmlns:p14="http://schemas.microsoft.com/office/powerpoint/2010/main" val="28448986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234243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241139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127279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256645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379157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3437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4065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186208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152606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403552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A3E64B-B6ED-458A-A07E-B777122ACA75}" type="datetimeFigureOut">
              <a:rPr kumimoji="1" lang="ja-JP" altLang="en-US" smtClean="0"/>
              <a:t>2017/10/19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80013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0A3E64B-B6ED-458A-A07E-B777122ACA75}" type="datetimeFigureOut">
              <a:rPr kumimoji="1" lang="ja-JP" altLang="en-US" smtClean="0"/>
              <a:t>2017/10/19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E48FD81-DAF6-4D78-B7B4-3ABACF23EC56}" type="slidenum">
              <a:rPr kumimoji="1" lang="ja-JP" altLang="en-US" smtClean="0"/>
              <a:t>‹#›</a:t>
            </a:fld>
            <a:endParaRPr kumimoji="1" lang="ja-JP" altLang="en-US"/>
          </a:p>
        </p:txBody>
      </p:sp>
    </p:spTree>
    <p:extLst>
      <p:ext uri="{BB962C8B-B14F-4D97-AF65-F5344CB8AC3E}">
        <p14:creationId xmlns:p14="http://schemas.microsoft.com/office/powerpoint/2010/main" val="366287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6807" y="98212"/>
            <a:ext cx="2164375" cy="369332"/>
          </a:xfrm>
          <a:prstGeom prst="rect">
            <a:avLst/>
          </a:prstGeom>
          <a:noFill/>
        </p:spPr>
        <p:txBody>
          <a:bodyPr wrap="non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高速ブロー成形金型</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6" name="正方形/長方形 5"/>
          <p:cNvSpPr/>
          <p:nvPr/>
        </p:nvSpPr>
        <p:spPr>
          <a:xfrm>
            <a:off x="290914" y="421825"/>
            <a:ext cx="6070095" cy="45719"/>
          </a:xfrm>
          <a:prstGeom prst="rect">
            <a:avLst/>
          </a:prstGeom>
          <a:gradFill flip="none" rotWithShape="1">
            <a:gsLst>
              <a:gs pos="0">
                <a:schemeClr val="tx1"/>
              </a:gs>
              <a:gs pos="50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5691" y="14760"/>
            <a:ext cx="1784482" cy="499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表 3"/>
          <p:cNvGraphicFramePr>
            <a:graphicFrameLocks noGrp="1"/>
          </p:cNvGraphicFramePr>
          <p:nvPr>
            <p:extLst>
              <p:ext uri="{D42A27DB-BD31-4B8C-83A1-F6EECF244321}">
                <p14:modId xmlns:p14="http://schemas.microsoft.com/office/powerpoint/2010/main" val="1007516450"/>
              </p:ext>
            </p:extLst>
          </p:nvPr>
        </p:nvGraphicFramePr>
        <p:xfrm>
          <a:off x="290914" y="580296"/>
          <a:ext cx="6306438" cy="8528208"/>
        </p:xfrm>
        <a:graphic>
          <a:graphicData uri="http://schemas.openxmlformats.org/drawingml/2006/table">
            <a:tbl>
              <a:tblPr firstRow="1" bandRow="1">
                <a:tableStyleId>{5940675A-B579-460E-94D1-54222C63F5DA}</a:tableStyleId>
              </a:tblPr>
              <a:tblGrid>
                <a:gridCol w="6306438"/>
              </a:tblGrid>
              <a:tr h="2952328">
                <a:tc>
                  <a:txBody>
                    <a:bodyPr/>
                    <a:lstStyle/>
                    <a:p>
                      <a:r>
                        <a:rPr kumimoji="1" lang="ja-JP" altLang="en-US"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◆技術概要</a:t>
                      </a:r>
                      <a:endParaRPr kumimoji="1" lang="en-US" altLang="ja-JP"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金属材料の「超塑性」現象を利用して、シール部分に突起を設けた金型構造に予熱した金属材料を空気の圧力によってブローする</a:t>
                      </a:r>
                      <a:r>
                        <a:rPr kumimoji="1" lang="ja-JP" altLang="en-US"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高速ブロー成型金型技術。　</a:t>
                      </a:r>
                      <a:endParaRPr kumimoji="1" lang="en-US" altLang="ja-JP"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超塑性；金属材料を一定の条件下で塑性加工を施した時、数</a:t>
                      </a:r>
                      <a:r>
                        <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100</a:t>
                      </a:r>
                      <a:r>
                        <a:rPr kumimoji="1" lang="ja-JP" altLang="en-US"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％以上に伸びる現象のこと。</a:t>
                      </a: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864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rPr>
                        <a:t>◆特徴</a:t>
                      </a:r>
                      <a:endParaRPr kumimoji="1" lang="en-US" altLang="ja-JP"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成形能が高く、製品デザインの自由度が高い。製品の一体成形が可能。</a:t>
                      </a: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片側の金型のみで成形可能</a:t>
                      </a: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72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rPr>
                        <a:t>◆用途</a:t>
                      </a:r>
                      <a:endParaRPr kumimoji="1" lang="en-US" altLang="ja-JP"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自動車用部品、大型輸送機部品</a:t>
                      </a:r>
                      <a:endParaRPr kumimoji="1" lang="en-US" altLang="ja-JP" sz="14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2376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rPr>
                        <a:t>◆実施例</a:t>
                      </a:r>
                      <a:endParaRPr kumimoji="1" lang="en-US" altLang="ja-JP"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Honda</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・レジェンド　のアルミニウム製トランクリッド（インナー・アウター）</a:t>
                      </a:r>
                      <a:endPar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r h="1300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rPr>
                        <a:t>◆特許</a:t>
                      </a:r>
                      <a:endParaRPr kumimoji="1" lang="en-US" altLang="ja-JP"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特許第</a:t>
                      </a:r>
                      <a:r>
                        <a:rPr kumimoji="1" lang="en-US" altLang="zh-TW"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3827563</a:t>
                      </a:r>
                      <a:r>
                        <a:rPr kumimoji="1" lang="zh-TW"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a:t>
                      </a:r>
                      <a:r>
                        <a:rPr kumimoji="1" lang="en-US" altLang="zh-TW"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アルミニウム合金版の超塑性加工用金型</a:t>
                      </a:r>
                      <a:r>
                        <a:rPr kumimoji="1" lang="en-US" altLang="zh-TW"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他関連１</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開放特許データベースに掲載中（</a:t>
                      </a:r>
                      <a:r>
                        <a:rPr kumimoji="1" lang="en-US" altLang="ja-JP" sz="1200" b="1" i="0" u="sng" strike="noStrike" kern="1200" cap="none" spc="0" normalizeH="0" baseline="0" noProof="0" dirty="0" smtClean="0">
                          <a:ln>
                            <a:noFill/>
                          </a:ln>
                          <a:solidFill>
                            <a:srgbClr val="3333FF"/>
                          </a:solidFill>
                          <a:effectLst/>
                          <a:uLnTx/>
                          <a:uFillTx/>
                          <a:latin typeface="Meiryo UI" panose="020B0604030504040204" pitchFamily="50" charset="-128"/>
                          <a:ea typeface="Meiryo UI" panose="020B0604030504040204" pitchFamily="50" charset="-128"/>
                          <a:cs typeface="Meiryo UI" panose="020B0604030504040204" pitchFamily="50" charset="-128"/>
                        </a:rPr>
                        <a:t>https://plidb.inpit.go.jp/</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「大量生産車用アルミニウム部品技術の開発」軽金属　第</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巻第</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2005)</a:t>
                      </a:r>
                      <a:r>
                        <a:rPr kumimoji="1" lang="ja-JP" altLang="en-US" sz="1200" b="1"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147-152</a:t>
                      </a:r>
                      <a:endPar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rPr>
                        <a:t>◆ライセンス条件等</a:t>
                      </a:r>
                      <a:endParaRPr kumimoji="1" lang="en-US" altLang="ja-JP" sz="1800" b="1" i="0" u="none" strike="noStrike" kern="1200" cap="none" spc="0" normalizeH="0" baseline="0" noProof="0" dirty="0" smtClean="0">
                        <a:ln>
                          <a:noFill/>
                        </a:ln>
                        <a:solidFill>
                          <a:srgbClr val="0000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ライセンス対象は特許のみ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契約締結時：別途相談</a:t>
                      </a:r>
                    </a:p>
                  </a:txBody>
                  <a:tcPr/>
                </a:tc>
              </a:tr>
            </a:tbl>
          </a:graphicData>
        </a:graphic>
      </p:graphicFrame>
      <p:sp>
        <p:nvSpPr>
          <p:cNvPr id="26" name="テキスト ボックス 25"/>
          <p:cNvSpPr txBox="1"/>
          <p:nvPr/>
        </p:nvSpPr>
        <p:spPr>
          <a:xfrm>
            <a:off x="14001" y="-17462"/>
            <a:ext cx="1758815" cy="215444"/>
          </a:xfrm>
          <a:prstGeom prst="rect">
            <a:avLst/>
          </a:prstGeom>
          <a:noFill/>
        </p:spPr>
        <p:txBody>
          <a:bodyPr wrap="none" rtlCol="0">
            <a:spAutoFit/>
          </a:bodyPr>
          <a:lstStyle/>
          <a:p>
            <a:r>
              <a:rPr lang="ja-JP" altLang="en-US" sz="800" b="1" dirty="0" smtClean="0">
                <a:solidFill>
                  <a:prstClr val="black"/>
                </a:solidFill>
                <a:latin typeface="Meiryo UI" pitchFamily="50" charset="-128"/>
                <a:ea typeface="Meiryo UI" pitchFamily="50" charset="-128"/>
                <a:cs typeface="Meiryo UI" pitchFamily="50" charset="-128"/>
              </a:rPr>
              <a:t>本田技研工業株式会社　開放特許　</a:t>
            </a:r>
            <a:endParaRPr lang="ja-JP" altLang="en-US" sz="600" b="1" dirty="0">
              <a:solidFill>
                <a:prstClr val="black"/>
              </a:solidFill>
              <a:latin typeface="Meiryo UI" pitchFamily="50" charset="-128"/>
              <a:ea typeface="Meiryo UI" pitchFamily="50" charset="-128"/>
              <a:cs typeface="Meiryo UI" pitchFamily="50" charset="-128"/>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790" y="1619672"/>
            <a:ext cx="2220130" cy="1265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9272" y="1604053"/>
            <a:ext cx="2161976" cy="1408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右矢印 8"/>
          <p:cNvSpPr/>
          <p:nvPr/>
        </p:nvSpPr>
        <p:spPr>
          <a:xfrm>
            <a:off x="2852936" y="2324264"/>
            <a:ext cx="252028" cy="231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テキスト ボックス 9"/>
          <p:cNvSpPr txBox="1"/>
          <p:nvPr/>
        </p:nvSpPr>
        <p:spPr>
          <a:xfrm>
            <a:off x="332656" y="3131840"/>
            <a:ext cx="2898550" cy="276999"/>
          </a:xfrm>
          <a:prstGeom prst="rect">
            <a:avLst/>
          </a:prstGeom>
          <a:noFill/>
        </p:spPr>
        <p:txBody>
          <a:bodyPr wrap="non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（１）成形素材（金属板）を型内にセット</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140968" y="3142873"/>
            <a:ext cx="3530390" cy="276999"/>
          </a:xfrm>
          <a:prstGeom prst="rect">
            <a:avLst/>
          </a:prstGeom>
          <a:no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（２）型の吹き込み孔から気体を吹き込み成形する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344062" y="1676588"/>
            <a:ext cx="415498" cy="230832"/>
          </a:xfrm>
          <a:prstGeom prst="rect">
            <a:avLst/>
          </a:prstGeom>
          <a:noFill/>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上型</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908720" y="2843808"/>
            <a:ext cx="415498" cy="230832"/>
          </a:xfrm>
          <a:prstGeom prst="rect">
            <a:avLst/>
          </a:prstGeom>
          <a:noFill/>
        </p:spPr>
        <p:txBody>
          <a:bodyPr wrap="non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型</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610439" y="2888572"/>
            <a:ext cx="720069" cy="230832"/>
          </a:xfrm>
          <a:prstGeom prst="rect">
            <a:avLst/>
          </a:prstGeom>
          <a:noFill/>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吹き込み孔</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246838" y="2139697"/>
            <a:ext cx="530915" cy="230832"/>
          </a:xfrm>
          <a:prstGeom prst="rect">
            <a:avLst/>
          </a:prstGeom>
          <a:noFill/>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金属板</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149080" y="2283713"/>
            <a:ext cx="864339" cy="230832"/>
          </a:xfrm>
          <a:prstGeom prst="rect">
            <a:avLst/>
          </a:prstGeom>
          <a:noFill/>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ガスを吹き込む</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9863" y="5718162"/>
            <a:ext cx="1633850" cy="102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2656" y="5801074"/>
            <a:ext cx="1957608" cy="79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テキスト ボックス 19"/>
          <p:cNvSpPr txBox="1"/>
          <p:nvPr/>
        </p:nvSpPr>
        <p:spPr>
          <a:xfrm>
            <a:off x="583479" y="6670686"/>
            <a:ext cx="1324402" cy="276999"/>
          </a:xfrm>
          <a:prstGeom prst="rect">
            <a:avLst/>
          </a:prstGeom>
          <a:noFill/>
        </p:spPr>
        <p:txBody>
          <a:bodyPr wrap="none" rtlCol="0">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Honda</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レジェンド</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495945" y="5652120"/>
            <a:ext cx="3960440" cy="1157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22" name="直線矢印コネクタ 21"/>
          <p:cNvCxnSpPr/>
          <p:nvPr/>
        </p:nvCxnSpPr>
        <p:spPr>
          <a:xfrm flipH="1">
            <a:off x="2095647" y="5801074"/>
            <a:ext cx="36004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597707" y="6851577"/>
            <a:ext cx="3858678" cy="461665"/>
          </a:xfrm>
          <a:prstGeom prst="rect">
            <a:avLst/>
          </a:prstGeom>
          <a:no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車両後部のトランクリッド（蓋）のインナー（内部骨格）と</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アウターに採用。</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矢印コネクタ 23"/>
          <p:cNvCxnSpPr/>
          <p:nvPr/>
        </p:nvCxnSpPr>
        <p:spPr>
          <a:xfrm flipH="1">
            <a:off x="5119983" y="5909086"/>
            <a:ext cx="720080" cy="120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795317" y="5770980"/>
            <a:ext cx="607859" cy="261610"/>
          </a:xfrm>
          <a:prstGeom prst="rect">
            <a:avLst/>
          </a:prstGeom>
          <a:noFill/>
        </p:spPr>
        <p:txBody>
          <a:bodyPr wrap="none"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アウター</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13192" y="5737675"/>
            <a:ext cx="1239113" cy="955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3187662" y="5795073"/>
            <a:ext cx="620683" cy="261610"/>
          </a:xfrm>
          <a:prstGeom prst="rect">
            <a:avLst/>
          </a:prstGeom>
          <a:noFill/>
        </p:spPr>
        <p:txBody>
          <a:bodyPr wrap="none" rtlCol="0">
            <a:spAutoFit/>
          </a:bodyPr>
          <a:lstStyle/>
          <a:p>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インナー</a:t>
            </a:r>
          </a:p>
        </p:txBody>
      </p:sp>
      <p:sp>
        <p:nvSpPr>
          <p:cNvPr id="30" name="爆発 2 29"/>
          <p:cNvSpPr/>
          <p:nvPr/>
        </p:nvSpPr>
        <p:spPr>
          <a:xfrm>
            <a:off x="4941168" y="1403648"/>
            <a:ext cx="1730190" cy="746706"/>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高速成型</a:t>
            </a:r>
            <a:endParaRPr lang="en-US" altLang="ja-JP" sz="105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秒</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0738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1765</TotalTime>
  <Words>116</Words>
  <Application>Microsoft Office PowerPoint</Application>
  <PresentationFormat>画面に合わせる (4:3)</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本田技研工業株式会社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Yume Suzuka</dc:creator>
  <cp:lastModifiedBy>新木 俊介</cp:lastModifiedBy>
  <cp:revision>117</cp:revision>
  <dcterms:created xsi:type="dcterms:W3CDTF">2015-09-30T01:20:47Z</dcterms:created>
  <dcterms:modified xsi:type="dcterms:W3CDTF">2017-10-19T06:11:38Z</dcterms:modified>
</cp:coreProperties>
</file>